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6" r:id="rId2"/>
    <p:sldId id="267" r:id="rId3"/>
    <p:sldId id="259" r:id="rId4"/>
    <p:sldId id="260" r:id="rId5"/>
    <p:sldId id="269" r:id="rId6"/>
    <p:sldId id="270" r:id="rId7"/>
    <p:sldId id="261" r:id="rId8"/>
    <p:sldId id="263" r:id="rId9"/>
    <p:sldId id="265" r:id="rId10"/>
    <p:sldId id="271" r:id="rId11"/>
    <p:sldId id="272" r:id="rId12"/>
  </p:sldIdLst>
  <p:sldSz cx="18288000" cy="10287000"/>
  <p:notesSz cx="6858000" cy="9144000"/>
  <p:embeddedFontLst>
    <p:embeddedFont>
      <p:font typeface="Cascadia Code" panose="020B0609020000020004" pitchFamily="49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2386" y="10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0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02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5158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77602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1041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6743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90903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4127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5810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5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07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 sz="2250" dirty="0"/>
          </a:p>
        </p:txBody>
      </p:sp>
      <p:sp>
        <p:nvSpPr>
          <p:cNvPr id="5" name="Text 2"/>
          <p:cNvSpPr/>
          <p:nvPr/>
        </p:nvSpPr>
        <p:spPr>
          <a:xfrm>
            <a:off x="483368" y="428934"/>
            <a:ext cx="15899632" cy="2428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8201"/>
              </a:lnSpc>
            </a:pPr>
            <a:r>
              <a:rPr lang="en-US" sz="6600" dirty="0"/>
              <a:t>Short Video </a:t>
            </a:r>
            <a:r>
              <a:rPr lang="en-US" sz="6600" dirty="0" smtClean="0"/>
              <a:t>Platform</a:t>
            </a:r>
          </a:p>
          <a:p>
            <a:pPr>
              <a:lnSpc>
                <a:spcPts val="8201"/>
              </a:lnSpc>
            </a:pPr>
            <a:r>
              <a:rPr lang="en-US" sz="6600" dirty="0" smtClean="0"/>
              <a:t> </a:t>
            </a:r>
            <a:r>
              <a:rPr lang="en-US" sz="4400" dirty="0"/>
              <a:t>(</a:t>
            </a:r>
            <a:r>
              <a:rPr lang="en-US" sz="4400" dirty="0" err="1"/>
              <a:t>TikTok</a:t>
            </a:r>
            <a:r>
              <a:rPr lang="en-US" sz="4400" dirty="0"/>
              <a:t> Clone – Design Patterns and Threads)</a:t>
            </a:r>
          </a:p>
          <a:p>
            <a:pPr>
              <a:lnSpc>
                <a:spcPts val="8201"/>
              </a:lnSpc>
            </a:pPr>
            <a:endParaRPr lang="en-US" sz="6561" dirty="0"/>
          </a:p>
        </p:txBody>
      </p:sp>
      <p:sp>
        <p:nvSpPr>
          <p:cNvPr id="6" name="Text 3"/>
          <p:cNvSpPr/>
          <p:nvPr/>
        </p:nvSpPr>
        <p:spPr>
          <a:xfrm>
            <a:off x="801670" y="3197507"/>
            <a:ext cx="9826660" cy="67422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499"/>
              </a:lnSpc>
            </a:pP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3499"/>
              </a:lnSpc>
            </a:pP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/>
            </a:r>
            <a:b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3499"/>
              </a:lnSpc>
            </a:pP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Department: CSE</a:t>
            </a:r>
          </a:p>
          <a:p>
            <a:pPr>
              <a:lnSpc>
                <a:spcPts val="3499"/>
              </a:lnSpc>
            </a:pP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3499"/>
              </a:lnSpc>
            </a:pP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3499"/>
              </a:lnSpc>
            </a:pP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Section: </a:t>
            </a:r>
            <a:r>
              <a:rPr lang="en-US" sz="4500" dirty="0" smtClean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A3</a:t>
            </a: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/>
            </a:r>
            <a:b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3499"/>
              </a:lnSpc>
            </a:pP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>
              <a:lnSpc>
                <a:spcPts val="3499"/>
              </a:lnSpc>
            </a:pP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sz="4500" dirty="0" smtClean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7.1.2025</a:t>
            </a: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Freeform 9" descr="preencoded.png"/>
          <p:cNvSpPr/>
          <p:nvPr/>
        </p:nvSpPr>
        <p:spPr>
          <a:xfrm>
            <a:off x="11430000" y="-1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7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 sz="225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" y="1364405"/>
            <a:ext cx="18288000" cy="1609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Factory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Creates objects dynamically without specifying the exact class (e.g., for creating different video types).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Observer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Allows objects to be notified about state changes (e.g., notifications when a user likes a video).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Strategy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Defines interchangeable algorithms (e.g., for sorting video feeds based on different criteria).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Decorator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Adds new functionality to an object dynamically (e.g., adding filters or effects to videos).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Command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Encapsulates actions as objects, enabling queueing or undoing of operations (e.g., liking, commenting).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Proxy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Provides controlled access to another object (e.g., controlling video streaming or storage access).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Adapter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Converts one interface to another to ensure compatibility (e.g., integrating third-party video services).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Facade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Simplifies complex subsystems by providing a unified interface (e.g., simplifying video upload, encoding, and storage processes).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Singleton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Ensures a class has only one instance (e.g., for database connections or cache management).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190885" y="91714"/>
            <a:ext cx="14757052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6000" dirty="0"/>
              <a:t>D</a:t>
            </a:r>
            <a:r>
              <a:rPr lang="en-US" sz="6000" dirty="0" smtClean="0"/>
              <a:t>esign Pattern Used In </a:t>
            </a:r>
            <a:r>
              <a:rPr lang="en-US" sz="6000" dirty="0"/>
              <a:t>a </a:t>
            </a:r>
            <a:r>
              <a:rPr lang="en-US" sz="6000" dirty="0" err="1"/>
              <a:t>TikTok</a:t>
            </a:r>
            <a:r>
              <a:rPr lang="en-US" sz="6000" dirty="0"/>
              <a:t> clone:</a:t>
            </a:r>
            <a:endParaRPr lang="en-US" sz="5562" b="1" dirty="0">
              <a:solidFill>
                <a:srgbClr val="151617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25832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 sz="225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6"/>
          <p:cNvSpPr txBox="1"/>
          <p:nvPr/>
        </p:nvSpPr>
        <p:spPr>
          <a:xfrm>
            <a:off x="190885" y="91714"/>
            <a:ext cx="14757052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6000" dirty="0"/>
              <a:t>T</a:t>
            </a:r>
            <a:r>
              <a:rPr lang="en-US" sz="6000" dirty="0" smtClean="0"/>
              <a:t>hread Used </a:t>
            </a:r>
            <a:r>
              <a:rPr lang="en-US" sz="6000" dirty="0"/>
              <a:t>in a </a:t>
            </a:r>
            <a:r>
              <a:rPr lang="en-US" sz="6000" dirty="0" err="1"/>
              <a:t>TikTok</a:t>
            </a:r>
            <a:r>
              <a:rPr lang="en-US" sz="6000" dirty="0"/>
              <a:t> clone:</a:t>
            </a:r>
            <a:endParaRPr lang="en-US" sz="5562" b="1" dirty="0">
              <a:solidFill>
                <a:srgbClr val="151617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1365" y="1594461"/>
            <a:ext cx="18219035" cy="895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Video Upload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Handles asynchronous video uploads to avoid blocking the main 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Video Streaming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Manages smooth video streaming by processing video data in the background.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Interaction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Manages real-time user actions like likes, comments, and notifications.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 Generation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Fetches and updates personalized video feeds in the background.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Push Notification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Sends real-time notifications for user interactions (e.g., likes, follows).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 Processing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Handles tasks like transcoding and syncing data without blocking 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Query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Executes database queries asynchronously to ensure UI responsiveness.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4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pic>
        <p:nvPicPr>
          <p:cNvPr id="2" name="table">
            <a:extLst>
              <a:ext uri="{FF2B5EF4-FFF2-40B4-BE49-F238E27FC236}">
                <a16:creationId xmlns:a16="http://schemas.microsoft.com/office/drawing/2014/main" xmlns="" id="{12C78BB3-28FD-32C6-795F-62D7C3C6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90107"/>
            <a:ext cx="15775476" cy="9025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144DCE9-CCE1-6C1A-4D75-A1B4966CC05C}"/>
              </a:ext>
            </a:extLst>
          </p:cNvPr>
          <p:cNvSpPr txBox="1"/>
          <p:nvPr/>
        </p:nvSpPr>
        <p:spPr>
          <a:xfrm>
            <a:off x="2801778" y="2893318"/>
            <a:ext cx="9952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  2310030041                                    </a:t>
            </a:r>
            <a:r>
              <a:rPr lang="en-IN" sz="3200" dirty="0" err="1" smtClean="0"/>
              <a:t>S.Rajkumar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8D77DF-FA5B-DA6F-6D3C-B732C7AC294F}"/>
              </a:ext>
            </a:extLst>
          </p:cNvPr>
          <p:cNvSpPr txBox="1"/>
          <p:nvPr/>
        </p:nvSpPr>
        <p:spPr>
          <a:xfrm>
            <a:off x="2942430" y="1527181"/>
            <a:ext cx="9952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2310030044                                     Khushi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17A6136-D1B4-1DC4-2161-0344DB56AB0A}"/>
              </a:ext>
            </a:extLst>
          </p:cNvPr>
          <p:cNvSpPr txBox="1"/>
          <p:nvPr/>
        </p:nvSpPr>
        <p:spPr>
          <a:xfrm>
            <a:off x="2831086" y="3614648"/>
            <a:ext cx="1009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 2310030001                                    Shayesta</a:t>
            </a:r>
            <a:endParaRPr lang="en-IN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417F183-793A-69BC-C0B2-0A492F3868A2}"/>
              </a:ext>
            </a:extLst>
          </p:cNvPr>
          <p:cNvSpPr txBox="1"/>
          <p:nvPr/>
        </p:nvSpPr>
        <p:spPr>
          <a:xfrm>
            <a:off x="2801778" y="2171988"/>
            <a:ext cx="1076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  2310030046                                   S Nikhil</a:t>
            </a:r>
            <a:endParaRPr lang="en-IN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1F820F3-EEEC-E4C9-6B49-198F90822D7A}"/>
              </a:ext>
            </a:extLst>
          </p:cNvPr>
          <p:cNvSpPr txBox="1"/>
          <p:nvPr/>
        </p:nvSpPr>
        <p:spPr>
          <a:xfrm>
            <a:off x="4572000" y="8724900"/>
            <a:ext cx="386111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50" dirty="0" smtClean="0"/>
              <a:t>K. </a:t>
            </a:r>
            <a:r>
              <a:rPr lang="en-IN" sz="2250" dirty="0" err="1" smtClean="0"/>
              <a:t>Sashidar</a:t>
            </a:r>
            <a:endParaRPr lang="en-IN" sz="2250" dirty="0"/>
          </a:p>
        </p:txBody>
      </p:sp>
    </p:spTree>
    <p:extLst>
      <p:ext uri="{BB962C8B-B14F-4D97-AF65-F5344CB8AC3E}">
        <p14:creationId xmlns:p14="http://schemas.microsoft.com/office/powerpoint/2010/main" val="8795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1275309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Key Features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45475" y="2638871"/>
            <a:ext cx="4590604" cy="3023146"/>
            <a:chOff x="0" y="0"/>
            <a:chExt cx="6120805" cy="4030862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108065" cy="4018153"/>
            </a:xfrm>
            <a:custGeom>
              <a:avLst/>
              <a:gdLst/>
              <a:ahLst/>
              <a:cxnLst/>
              <a:rect l="l" t="t" r="r" b="b"/>
              <a:pathLst>
                <a:path w="6108065" h="401815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825" y="0"/>
                  </a:lnTo>
                  <a:cubicBezTo>
                    <a:pt x="6101207" y="0"/>
                    <a:pt x="6108065" y="6858"/>
                    <a:pt x="6108065" y="15240"/>
                  </a:cubicBezTo>
                  <a:lnTo>
                    <a:pt x="6108065" y="4002913"/>
                  </a:lnTo>
                  <a:cubicBezTo>
                    <a:pt x="6108065" y="4011295"/>
                    <a:pt x="6101207" y="4018153"/>
                    <a:pt x="6092825" y="4018153"/>
                  </a:cubicBezTo>
                  <a:lnTo>
                    <a:pt x="15240" y="4018153"/>
                  </a:lnTo>
                  <a:cubicBezTo>
                    <a:pt x="6858" y="4018153"/>
                    <a:pt x="0" y="4011295"/>
                    <a:pt x="0" y="400291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120765" cy="4030853"/>
            </a:xfrm>
            <a:custGeom>
              <a:avLst/>
              <a:gdLst/>
              <a:ahLst/>
              <a:cxnLst/>
              <a:rect l="l" t="t" r="r" b="b"/>
              <a:pathLst>
                <a:path w="6120765" h="403085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175" y="0"/>
                  </a:lnTo>
                  <a:lnTo>
                    <a:pt x="6099175" y="6350"/>
                  </a:lnTo>
                  <a:lnTo>
                    <a:pt x="6099175" y="0"/>
                  </a:lnTo>
                  <a:cubicBezTo>
                    <a:pt x="6111113" y="0"/>
                    <a:pt x="6120765" y="9652"/>
                    <a:pt x="6120765" y="21590"/>
                  </a:cubicBezTo>
                  <a:lnTo>
                    <a:pt x="6114415" y="21590"/>
                  </a:lnTo>
                  <a:lnTo>
                    <a:pt x="6120765" y="21590"/>
                  </a:lnTo>
                  <a:lnTo>
                    <a:pt x="6120765" y="4009263"/>
                  </a:lnTo>
                  <a:lnTo>
                    <a:pt x="6114415" y="4009263"/>
                  </a:lnTo>
                  <a:lnTo>
                    <a:pt x="6120765" y="4009263"/>
                  </a:lnTo>
                  <a:cubicBezTo>
                    <a:pt x="6120765" y="4021201"/>
                    <a:pt x="6111113" y="4030853"/>
                    <a:pt x="6099175" y="4030853"/>
                  </a:cubicBezTo>
                  <a:lnTo>
                    <a:pt x="6099175" y="4024503"/>
                  </a:lnTo>
                  <a:lnTo>
                    <a:pt x="6099175" y="4030853"/>
                  </a:lnTo>
                  <a:lnTo>
                    <a:pt x="21590" y="4030853"/>
                  </a:lnTo>
                  <a:lnTo>
                    <a:pt x="21590" y="4024503"/>
                  </a:lnTo>
                  <a:lnTo>
                    <a:pt x="21590" y="4030853"/>
                  </a:lnTo>
                  <a:cubicBezTo>
                    <a:pt x="9652" y="4030853"/>
                    <a:pt x="0" y="4021201"/>
                    <a:pt x="0" y="400926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009263"/>
                  </a:lnTo>
                  <a:lnTo>
                    <a:pt x="6350" y="4009263"/>
                  </a:lnTo>
                  <a:lnTo>
                    <a:pt x="12700" y="4009263"/>
                  </a:lnTo>
                  <a:cubicBezTo>
                    <a:pt x="12700" y="4014216"/>
                    <a:pt x="16637" y="4018153"/>
                    <a:pt x="21590" y="4018153"/>
                  </a:cubicBezTo>
                  <a:lnTo>
                    <a:pt x="6099175" y="4018153"/>
                  </a:lnTo>
                  <a:cubicBezTo>
                    <a:pt x="6104128" y="4018153"/>
                    <a:pt x="6108065" y="4014216"/>
                    <a:pt x="6108065" y="4009263"/>
                  </a:cubicBezTo>
                  <a:lnTo>
                    <a:pt x="6108065" y="21590"/>
                  </a:lnTo>
                  <a:cubicBezTo>
                    <a:pt x="6108065" y="16637"/>
                    <a:pt x="6104128" y="12700"/>
                    <a:pt x="609917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143280" y="289857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Video Creation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43280" y="3444925"/>
            <a:ext cx="399499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Users can easily record and edit short videos with filters, effects, and music.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10071" y="2638871"/>
            <a:ext cx="4590604" cy="3023146"/>
            <a:chOff x="0" y="0"/>
            <a:chExt cx="6120805" cy="4030862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108065" cy="4018153"/>
            </a:xfrm>
            <a:custGeom>
              <a:avLst/>
              <a:gdLst/>
              <a:ahLst/>
              <a:cxnLst/>
              <a:rect l="l" t="t" r="r" b="b"/>
              <a:pathLst>
                <a:path w="6108065" h="401815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825" y="0"/>
                  </a:lnTo>
                  <a:cubicBezTo>
                    <a:pt x="6101207" y="0"/>
                    <a:pt x="6108065" y="6858"/>
                    <a:pt x="6108065" y="15240"/>
                  </a:cubicBezTo>
                  <a:lnTo>
                    <a:pt x="6108065" y="4002913"/>
                  </a:lnTo>
                  <a:cubicBezTo>
                    <a:pt x="6108065" y="4011295"/>
                    <a:pt x="6101207" y="4018153"/>
                    <a:pt x="6092825" y="4018153"/>
                  </a:cubicBezTo>
                  <a:lnTo>
                    <a:pt x="15240" y="4018153"/>
                  </a:lnTo>
                  <a:cubicBezTo>
                    <a:pt x="6858" y="4018153"/>
                    <a:pt x="0" y="4011295"/>
                    <a:pt x="0" y="400291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120765" cy="4030853"/>
            </a:xfrm>
            <a:custGeom>
              <a:avLst/>
              <a:gdLst/>
              <a:ahLst/>
              <a:cxnLst/>
              <a:rect l="l" t="t" r="r" b="b"/>
              <a:pathLst>
                <a:path w="6120765" h="403085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175" y="0"/>
                  </a:lnTo>
                  <a:lnTo>
                    <a:pt x="6099175" y="6350"/>
                  </a:lnTo>
                  <a:lnTo>
                    <a:pt x="6099175" y="0"/>
                  </a:lnTo>
                  <a:cubicBezTo>
                    <a:pt x="6111113" y="0"/>
                    <a:pt x="6120765" y="9652"/>
                    <a:pt x="6120765" y="21590"/>
                  </a:cubicBezTo>
                  <a:lnTo>
                    <a:pt x="6114415" y="21590"/>
                  </a:lnTo>
                  <a:lnTo>
                    <a:pt x="6120765" y="21590"/>
                  </a:lnTo>
                  <a:lnTo>
                    <a:pt x="6120765" y="4009263"/>
                  </a:lnTo>
                  <a:lnTo>
                    <a:pt x="6114415" y="4009263"/>
                  </a:lnTo>
                  <a:lnTo>
                    <a:pt x="6120765" y="4009263"/>
                  </a:lnTo>
                  <a:cubicBezTo>
                    <a:pt x="6120765" y="4021201"/>
                    <a:pt x="6111113" y="4030853"/>
                    <a:pt x="6099175" y="4030853"/>
                  </a:cubicBezTo>
                  <a:lnTo>
                    <a:pt x="6099175" y="4024503"/>
                  </a:lnTo>
                  <a:lnTo>
                    <a:pt x="6099175" y="4030853"/>
                  </a:lnTo>
                  <a:lnTo>
                    <a:pt x="21590" y="4030853"/>
                  </a:lnTo>
                  <a:lnTo>
                    <a:pt x="21590" y="4024503"/>
                  </a:lnTo>
                  <a:lnTo>
                    <a:pt x="21590" y="4030853"/>
                  </a:lnTo>
                  <a:cubicBezTo>
                    <a:pt x="9652" y="4030853"/>
                    <a:pt x="0" y="4021201"/>
                    <a:pt x="0" y="400926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009263"/>
                  </a:lnTo>
                  <a:lnTo>
                    <a:pt x="6350" y="4009263"/>
                  </a:lnTo>
                  <a:lnTo>
                    <a:pt x="12700" y="4009263"/>
                  </a:lnTo>
                  <a:cubicBezTo>
                    <a:pt x="12700" y="4014216"/>
                    <a:pt x="16637" y="4018153"/>
                    <a:pt x="21590" y="4018153"/>
                  </a:cubicBezTo>
                  <a:lnTo>
                    <a:pt x="6099175" y="4018153"/>
                  </a:lnTo>
                  <a:cubicBezTo>
                    <a:pt x="6104128" y="4018153"/>
                    <a:pt x="6108065" y="4014216"/>
                    <a:pt x="6108065" y="4009263"/>
                  </a:cubicBezTo>
                  <a:lnTo>
                    <a:pt x="6108065" y="21590"/>
                  </a:lnTo>
                  <a:cubicBezTo>
                    <a:pt x="6108065" y="16637"/>
                    <a:pt x="6104128" y="12700"/>
                    <a:pt x="609917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007876" y="2898576"/>
            <a:ext cx="355416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Content Discovery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07876" y="3444925"/>
            <a:ext cx="3994994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 sophisticated recommendation algorithm suggests relevant videos based on user preferences.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45475" y="5936010"/>
            <a:ext cx="4590604" cy="3023146"/>
            <a:chOff x="0" y="0"/>
            <a:chExt cx="6120805" cy="4030862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108065" cy="4018153"/>
            </a:xfrm>
            <a:custGeom>
              <a:avLst/>
              <a:gdLst/>
              <a:ahLst/>
              <a:cxnLst/>
              <a:rect l="l" t="t" r="r" b="b"/>
              <a:pathLst>
                <a:path w="6108065" h="401815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825" y="0"/>
                  </a:lnTo>
                  <a:cubicBezTo>
                    <a:pt x="6101207" y="0"/>
                    <a:pt x="6108065" y="6858"/>
                    <a:pt x="6108065" y="15240"/>
                  </a:cubicBezTo>
                  <a:lnTo>
                    <a:pt x="6108065" y="4002913"/>
                  </a:lnTo>
                  <a:cubicBezTo>
                    <a:pt x="6108065" y="4011295"/>
                    <a:pt x="6101207" y="4018153"/>
                    <a:pt x="6092825" y="4018153"/>
                  </a:cubicBezTo>
                  <a:lnTo>
                    <a:pt x="15240" y="4018153"/>
                  </a:lnTo>
                  <a:cubicBezTo>
                    <a:pt x="6858" y="4018153"/>
                    <a:pt x="0" y="4011295"/>
                    <a:pt x="0" y="400291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120765" cy="4030853"/>
            </a:xfrm>
            <a:custGeom>
              <a:avLst/>
              <a:gdLst/>
              <a:ahLst/>
              <a:cxnLst/>
              <a:rect l="l" t="t" r="r" b="b"/>
              <a:pathLst>
                <a:path w="6120765" h="403085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175" y="0"/>
                  </a:lnTo>
                  <a:lnTo>
                    <a:pt x="6099175" y="6350"/>
                  </a:lnTo>
                  <a:lnTo>
                    <a:pt x="6099175" y="0"/>
                  </a:lnTo>
                  <a:cubicBezTo>
                    <a:pt x="6111113" y="0"/>
                    <a:pt x="6120765" y="9652"/>
                    <a:pt x="6120765" y="21590"/>
                  </a:cubicBezTo>
                  <a:lnTo>
                    <a:pt x="6114415" y="21590"/>
                  </a:lnTo>
                  <a:lnTo>
                    <a:pt x="6120765" y="21590"/>
                  </a:lnTo>
                  <a:lnTo>
                    <a:pt x="6120765" y="4009263"/>
                  </a:lnTo>
                  <a:lnTo>
                    <a:pt x="6114415" y="4009263"/>
                  </a:lnTo>
                  <a:lnTo>
                    <a:pt x="6120765" y="4009263"/>
                  </a:lnTo>
                  <a:cubicBezTo>
                    <a:pt x="6120765" y="4021201"/>
                    <a:pt x="6111113" y="4030853"/>
                    <a:pt x="6099175" y="4030853"/>
                  </a:cubicBezTo>
                  <a:lnTo>
                    <a:pt x="6099175" y="4024503"/>
                  </a:lnTo>
                  <a:lnTo>
                    <a:pt x="6099175" y="4030853"/>
                  </a:lnTo>
                  <a:lnTo>
                    <a:pt x="21590" y="4030853"/>
                  </a:lnTo>
                  <a:lnTo>
                    <a:pt x="21590" y="4024503"/>
                  </a:lnTo>
                  <a:lnTo>
                    <a:pt x="21590" y="4030853"/>
                  </a:lnTo>
                  <a:cubicBezTo>
                    <a:pt x="9652" y="4030853"/>
                    <a:pt x="0" y="4021201"/>
                    <a:pt x="0" y="400926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009263"/>
                  </a:lnTo>
                  <a:lnTo>
                    <a:pt x="6350" y="4009263"/>
                  </a:lnTo>
                  <a:lnTo>
                    <a:pt x="12700" y="4009263"/>
                  </a:lnTo>
                  <a:cubicBezTo>
                    <a:pt x="12700" y="4014216"/>
                    <a:pt x="16637" y="4018153"/>
                    <a:pt x="21590" y="4018153"/>
                  </a:cubicBezTo>
                  <a:lnTo>
                    <a:pt x="6099175" y="4018153"/>
                  </a:lnTo>
                  <a:cubicBezTo>
                    <a:pt x="6104128" y="4018153"/>
                    <a:pt x="6108065" y="4014216"/>
                    <a:pt x="6108065" y="4009263"/>
                  </a:cubicBezTo>
                  <a:lnTo>
                    <a:pt x="6108065" y="21590"/>
                  </a:lnTo>
                  <a:cubicBezTo>
                    <a:pt x="6108065" y="16637"/>
                    <a:pt x="6104128" y="12700"/>
                    <a:pt x="609917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143280" y="619571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Social Interaction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43280" y="6742062"/>
            <a:ext cx="3994994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Features like likes, comments, sharing, and direct messaging encourage engagement.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710071" y="5936010"/>
            <a:ext cx="4590604" cy="3023146"/>
            <a:chOff x="0" y="0"/>
            <a:chExt cx="6120805" cy="4030862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6108065" cy="4018153"/>
            </a:xfrm>
            <a:custGeom>
              <a:avLst/>
              <a:gdLst/>
              <a:ahLst/>
              <a:cxnLst/>
              <a:rect l="l" t="t" r="r" b="b"/>
              <a:pathLst>
                <a:path w="6108065" h="401815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825" y="0"/>
                  </a:lnTo>
                  <a:cubicBezTo>
                    <a:pt x="6101207" y="0"/>
                    <a:pt x="6108065" y="6858"/>
                    <a:pt x="6108065" y="15240"/>
                  </a:cubicBezTo>
                  <a:lnTo>
                    <a:pt x="6108065" y="4002913"/>
                  </a:lnTo>
                  <a:cubicBezTo>
                    <a:pt x="6108065" y="4011295"/>
                    <a:pt x="6101207" y="4018153"/>
                    <a:pt x="6092825" y="4018153"/>
                  </a:cubicBezTo>
                  <a:lnTo>
                    <a:pt x="15240" y="4018153"/>
                  </a:lnTo>
                  <a:cubicBezTo>
                    <a:pt x="6858" y="4018153"/>
                    <a:pt x="0" y="4011295"/>
                    <a:pt x="0" y="400291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120765" cy="4030853"/>
            </a:xfrm>
            <a:custGeom>
              <a:avLst/>
              <a:gdLst/>
              <a:ahLst/>
              <a:cxnLst/>
              <a:rect l="l" t="t" r="r" b="b"/>
              <a:pathLst>
                <a:path w="6120765" h="403085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175" y="0"/>
                  </a:lnTo>
                  <a:lnTo>
                    <a:pt x="6099175" y="6350"/>
                  </a:lnTo>
                  <a:lnTo>
                    <a:pt x="6099175" y="0"/>
                  </a:lnTo>
                  <a:cubicBezTo>
                    <a:pt x="6111113" y="0"/>
                    <a:pt x="6120765" y="9652"/>
                    <a:pt x="6120765" y="21590"/>
                  </a:cubicBezTo>
                  <a:lnTo>
                    <a:pt x="6114415" y="21590"/>
                  </a:lnTo>
                  <a:lnTo>
                    <a:pt x="6120765" y="21590"/>
                  </a:lnTo>
                  <a:lnTo>
                    <a:pt x="6120765" y="4009263"/>
                  </a:lnTo>
                  <a:lnTo>
                    <a:pt x="6114415" y="4009263"/>
                  </a:lnTo>
                  <a:lnTo>
                    <a:pt x="6120765" y="4009263"/>
                  </a:lnTo>
                  <a:cubicBezTo>
                    <a:pt x="6120765" y="4021201"/>
                    <a:pt x="6111113" y="4030853"/>
                    <a:pt x="6099175" y="4030853"/>
                  </a:cubicBezTo>
                  <a:lnTo>
                    <a:pt x="6099175" y="4024503"/>
                  </a:lnTo>
                  <a:lnTo>
                    <a:pt x="6099175" y="4030853"/>
                  </a:lnTo>
                  <a:lnTo>
                    <a:pt x="21590" y="4030853"/>
                  </a:lnTo>
                  <a:lnTo>
                    <a:pt x="21590" y="4024503"/>
                  </a:lnTo>
                  <a:lnTo>
                    <a:pt x="21590" y="4030853"/>
                  </a:lnTo>
                  <a:cubicBezTo>
                    <a:pt x="9652" y="4030853"/>
                    <a:pt x="0" y="4021201"/>
                    <a:pt x="0" y="400926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009263"/>
                  </a:lnTo>
                  <a:lnTo>
                    <a:pt x="6350" y="4009263"/>
                  </a:lnTo>
                  <a:lnTo>
                    <a:pt x="12700" y="4009263"/>
                  </a:lnTo>
                  <a:cubicBezTo>
                    <a:pt x="12700" y="4014216"/>
                    <a:pt x="16637" y="4018153"/>
                    <a:pt x="21590" y="4018153"/>
                  </a:cubicBezTo>
                  <a:lnTo>
                    <a:pt x="6099175" y="4018153"/>
                  </a:lnTo>
                  <a:cubicBezTo>
                    <a:pt x="6104128" y="4018153"/>
                    <a:pt x="6108065" y="4014216"/>
                    <a:pt x="6108065" y="4009263"/>
                  </a:cubicBezTo>
                  <a:lnTo>
                    <a:pt x="6108065" y="21590"/>
                  </a:lnTo>
                  <a:cubicBezTo>
                    <a:pt x="6108065" y="16637"/>
                    <a:pt x="6104128" y="12700"/>
                    <a:pt x="609917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3007876" y="619571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Live Streaming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07876" y="6742062"/>
            <a:ext cx="399499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Live streaming capabilities enable real-time interaction and community building.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37719" y="850925"/>
            <a:ext cx="1718911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4800" b="1" dirty="0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Server Hardware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52400" y="1485900"/>
            <a:ext cx="17373600" cy="10341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Multi-core processors (at least 4 cores) for handling multiple concurrent requests and video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RAM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Minimum of 16 B of RAM for caching and smooth operations, especially with high traffic volumes.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SSD storage for faster data retrieval.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cloud storage (e.g., AWS S3, Google Cloud Storage) for storing videos.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High-speed internet connection (minimum 1Gbps) for real-time video streaming and data transmission.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Balancers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distribute user requests across multiple servers for load balancing and fault tolerance.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CDN (Content Delivery Network)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 global CDN services like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Cloudflare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Akamai to reduce latency and deliver videos quickly to users worldwide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724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0885" y="91714"/>
            <a:ext cx="14757052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6000" b="1" dirty="0"/>
              <a:t>Software Requirements</a:t>
            </a:r>
            <a:r>
              <a:rPr lang="en-US" sz="6000" dirty="0"/>
              <a:t>:</a:t>
            </a:r>
            <a:endParaRPr lang="en-US" sz="5562" b="1" dirty="0">
              <a:solidFill>
                <a:srgbClr val="151617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99709" y="1485900"/>
            <a:ext cx="17953121" cy="1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/>
              <a:t>Frontend</a:t>
            </a:r>
            <a:r>
              <a:rPr lang="en-US" sz="4400" dirty="0" smtClean="0"/>
              <a:t>: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React.js</a:t>
            </a:r>
            <a:r>
              <a:rPr lang="en-US" sz="2800" dirty="0"/>
              <a:t> is used to build the web frontend for responsive user interfaces, while </a:t>
            </a:r>
            <a:r>
              <a:rPr lang="en-US" sz="2800" b="1" dirty="0"/>
              <a:t>React Native</a:t>
            </a:r>
            <a:r>
              <a:rPr lang="en-US" sz="2800" dirty="0"/>
              <a:t> or </a:t>
            </a:r>
            <a:r>
              <a:rPr lang="en-US" sz="2800" b="1" dirty="0"/>
              <a:t>Flutter</a:t>
            </a:r>
            <a:r>
              <a:rPr lang="en-US" sz="2800" dirty="0"/>
              <a:t> enables mobile apps for iOS and Android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Redux</a:t>
            </a:r>
            <a:r>
              <a:rPr lang="en-US" sz="2800" dirty="0"/>
              <a:t> is employed for state management, especially for user data and video feeds, while </a:t>
            </a:r>
            <a:r>
              <a:rPr lang="en-US" sz="2800" b="1" dirty="0" err="1"/>
              <a:t>Axios</a:t>
            </a:r>
            <a:r>
              <a:rPr lang="en-US" sz="2800" dirty="0"/>
              <a:t> handles API requests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 err="1"/>
              <a:t>WebSocket</a:t>
            </a:r>
            <a:r>
              <a:rPr lang="en-US" sz="2800" dirty="0"/>
              <a:t> is used to implement real-time notifications, likes, comments, and video streaming features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b="1" dirty="0"/>
              <a:t>Backend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The backend can be built using </a:t>
            </a:r>
            <a:r>
              <a:rPr lang="en-US" sz="2800" b="1" dirty="0"/>
              <a:t>Node.js</a:t>
            </a:r>
            <a:r>
              <a:rPr lang="en-US" sz="2800" dirty="0"/>
              <a:t> with </a:t>
            </a:r>
            <a:r>
              <a:rPr lang="en-US" sz="2800" b="1" dirty="0"/>
              <a:t>Express</a:t>
            </a:r>
            <a:r>
              <a:rPr lang="en-US" sz="2800" dirty="0"/>
              <a:t> for scalability and performance or </a:t>
            </a:r>
            <a:r>
              <a:rPr lang="en-US" sz="2800" b="1" dirty="0"/>
              <a:t>Python (Django)</a:t>
            </a:r>
            <a:r>
              <a:rPr lang="en-US" sz="2800" dirty="0"/>
              <a:t> for rapid development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Java (Spring Boot)</a:t>
            </a:r>
            <a:r>
              <a:rPr lang="en-US" sz="2800" dirty="0"/>
              <a:t> is another robust option for high-performance enterprise applications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 err="1"/>
              <a:t>WebSocket</a:t>
            </a:r>
            <a:r>
              <a:rPr lang="en-US" sz="2800" dirty="0"/>
              <a:t> ensures real-time interactions, and </a:t>
            </a:r>
            <a:r>
              <a:rPr lang="en-US" sz="2800" b="1" dirty="0" err="1"/>
              <a:t>Redis</a:t>
            </a:r>
            <a:r>
              <a:rPr lang="en-US" sz="2800" dirty="0"/>
              <a:t> is used for caching and managing session data, providing faster response times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52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67439" y="-348852"/>
            <a:ext cx="17953121" cy="1246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r>
              <a:rPr lang="en-US" sz="4000" b="1" dirty="0"/>
              <a:t>Database</a:t>
            </a:r>
            <a:r>
              <a:rPr lang="en-US" sz="4000" dirty="0" smtClean="0"/>
              <a:t>: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MySQL</a:t>
            </a:r>
            <a:r>
              <a:rPr lang="en-US" sz="2800" dirty="0"/>
              <a:t> or </a:t>
            </a:r>
            <a:r>
              <a:rPr lang="en-US" sz="2800" b="1" dirty="0"/>
              <a:t>PostgreSQL</a:t>
            </a:r>
            <a:r>
              <a:rPr lang="en-US" sz="2800" dirty="0"/>
              <a:t> are used for structured data like user profiles, video metadata, and interactions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MongoDB</a:t>
            </a:r>
            <a:r>
              <a:rPr lang="en-US" sz="2800" dirty="0"/>
              <a:t> is used for NoSQL storage, handling dynamic content such as comments and user activity logs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 err="1"/>
              <a:t>Redis</a:t>
            </a:r>
            <a:r>
              <a:rPr lang="en-US" sz="2800" dirty="0"/>
              <a:t> is utilized for caching frequently accessed data (e.g., video feeds, user interactions) and maintaining real-time data consistency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4000" b="1" dirty="0"/>
              <a:t>Video Processing</a:t>
            </a:r>
            <a:r>
              <a:rPr lang="en-US" sz="4000" b="1" dirty="0" smtClean="0"/>
              <a:t>:</a:t>
            </a:r>
          </a:p>
          <a:p>
            <a:endParaRPr lang="en-US" sz="4000" b="1" dirty="0"/>
          </a:p>
          <a:p>
            <a:r>
              <a:rPr lang="en-US" sz="2800" b="1" dirty="0"/>
              <a:t>Video Encoding</a:t>
            </a:r>
            <a:r>
              <a:rPr lang="en-US" sz="2800" dirty="0"/>
              <a:t>: </a:t>
            </a:r>
            <a:r>
              <a:rPr lang="en-US" sz="2800" dirty="0" err="1"/>
              <a:t>FFmpeg</a:t>
            </a:r>
            <a:r>
              <a:rPr lang="en-US" sz="2800" dirty="0"/>
              <a:t> for encoding/compressing videos and generating thumbnails, with cloud services like </a:t>
            </a:r>
            <a:r>
              <a:rPr lang="en-US" sz="2800" b="1" dirty="0"/>
              <a:t>AWS Lambda</a:t>
            </a:r>
            <a:r>
              <a:rPr lang="en-US" sz="2800" dirty="0"/>
              <a:t> for scalable processing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b="1" dirty="0"/>
              <a:t>Video Storage</a:t>
            </a:r>
            <a:r>
              <a:rPr lang="en-US" sz="2800" dirty="0"/>
              <a:t>: Cloud storage (AWS S3, Google Cloud Storage) for secure, scalable, and redundant video file storage with high availability.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4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1039266"/>
            <a:ext cx="877892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Technical Components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850237" y="240759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50237" y="336173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Database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3908077"/>
            <a:ext cx="4510088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Stores user data, video metadata, and user interactions.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2785526" y="240759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785526" y="336173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Cloud Services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85526" y="3908077"/>
            <a:ext cx="451023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Leverages cloud infrastructure for scalability, storage, and content delivery.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7850237" y="622429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850237" y="7178428"/>
            <a:ext cx="446767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Network Infrastructure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50237" y="7724775"/>
            <a:ext cx="4510088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High-bandwidth network to ensure smooth video streaming and user interaction.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-34678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6341" y="703212"/>
            <a:ext cx="9497317" cy="178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Threads and Concurrency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66341" y="2899916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r="-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60910" y="3147417"/>
            <a:ext cx="3451472" cy="4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Video Encoding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60910" y="3677691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Multiple threads can encode videos simultaneously, reducing processing time.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66341" y="5108822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60910" y="5356324"/>
            <a:ext cx="3451472" cy="4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User Requests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0910" y="5886599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Threads handle user requests concurrently, enhancing platform responsiveness.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966341" y="7317730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760910" y="7565231"/>
            <a:ext cx="3459510" cy="4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Real-time Updates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60910" y="8095506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Threads enable real-time updates for live streaming and notifications.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28794" y="766465"/>
            <a:ext cx="9688414" cy="237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Design Patterns and Threading Concepts for Optimal Performance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728794" y="3510557"/>
            <a:ext cx="1244054" cy="1990576"/>
          </a:xfrm>
          <a:custGeom>
            <a:avLst/>
            <a:gdLst/>
            <a:ahLst/>
            <a:cxnLst/>
            <a:rect l="l" t="t" r="r" b="b"/>
            <a:pathLst>
              <a:path w="1244054" h="1990576">
                <a:moveTo>
                  <a:pt x="0" y="0"/>
                </a:moveTo>
                <a:lnTo>
                  <a:pt x="1244054" y="0"/>
                </a:lnTo>
                <a:lnTo>
                  <a:pt x="1244054" y="1990577"/>
                </a:lnTo>
                <a:lnTo>
                  <a:pt x="0" y="1990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" r="-14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45960" y="3749725"/>
            <a:ext cx="4891831" cy="39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Model-View-Controller (MVC)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45960" y="4202014"/>
            <a:ext cx="8071247" cy="8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Separating application logic, data, and user interface to improve maintainability and scalability.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7728794" y="5501134"/>
            <a:ext cx="1244054" cy="1990576"/>
          </a:xfrm>
          <a:custGeom>
            <a:avLst/>
            <a:gdLst/>
            <a:ahLst/>
            <a:cxnLst/>
            <a:rect l="l" t="t" r="r" b="b"/>
            <a:pathLst>
              <a:path w="1244054" h="1990576">
                <a:moveTo>
                  <a:pt x="0" y="0"/>
                </a:moveTo>
                <a:lnTo>
                  <a:pt x="1244054" y="0"/>
                </a:lnTo>
                <a:lnTo>
                  <a:pt x="1244054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5" r="-14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345960" y="5740301"/>
            <a:ext cx="3110210" cy="39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Threading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45960" y="6192590"/>
            <a:ext cx="8071247" cy="8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Utilizing multiple threads to handle concurrent operations, such as video processing, user interactions, and notifications.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7728794" y="7491710"/>
            <a:ext cx="1244054" cy="1990576"/>
          </a:xfrm>
          <a:custGeom>
            <a:avLst/>
            <a:gdLst/>
            <a:ahLst/>
            <a:cxnLst/>
            <a:rect l="l" t="t" r="r" b="b"/>
            <a:pathLst>
              <a:path w="1244054" h="1990576">
                <a:moveTo>
                  <a:pt x="0" y="0"/>
                </a:moveTo>
                <a:lnTo>
                  <a:pt x="1244054" y="0"/>
                </a:lnTo>
                <a:lnTo>
                  <a:pt x="1244054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" r="-14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345960" y="7730878"/>
            <a:ext cx="4849565" cy="39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Asynchronous Programming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45960" y="8183166"/>
            <a:ext cx="8071247" cy="8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Employing asynchronous programming techniques to improve responsiveness and prevent blocking operations.</a:t>
            </a:r>
          </a:p>
        </p:txBody>
      </p:sp>
    </p:spTree>
    <p:extLst>
      <p:ext uri="{BB962C8B-B14F-4D97-AF65-F5344CB8AC3E}">
        <p14:creationId xmlns:p14="http://schemas.microsoft.com/office/powerpoint/2010/main" val="584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694</Words>
  <Application>Microsoft Office PowerPoint</Application>
  <PresentationFormat>Custom</PresentationFormat>
  <Paragraphs>187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Cascadia Code</vt:lpstr>
      <vt:lpstr>Calibri</vt:lpstr>
      <vt:lpstr>Arimo</vt:lpstr>
      <vt:lpstr>Arimo Bold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Short-Video-Platform-A-TikTok-Clone.pptx</dc:title>
  <dc:creator>nikhil jeathra</dc:creator>
  <cp:lastModifiedBy>Microsoft account</cp:lastModifiedBy>
  <cp:revision>9</cp:revision>
  <dcterms:created xsi:type="dcterms:W3CDTF">2006-08-16T00:00:00Z</dcterms:created>
  <dcterms:modified xsi:type="dcterms:W3CDTF">2025-01-07T15:14:27Z</dcterms:modified>
  <dc:identifier>DAGbhZpb8Pw</dc:identifier>
</cp:coreProperties>
</file>